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0" r:id="rId22"/>
    <p:sldId id="278" r:id="rId23"/>
    <p:sldId id="275" r:id="rId24"/>
    <p:sldId id="276" r:id="rId25"/>
    <p:sldId id="288" r:id="rId26"/>
    <p:sldId id="289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7" r:id="rId36"/>
  </p:sldIdLst>
  <p:sldSz cx="9144000" cy="5143500" type="screen16x9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E8F3E0-CE7C-44B2-BE17-285A922FDFA8}">
  <a:tblStyle styleId="{B1E8F3E0-CE7C-44B2-BE17-285A922FDF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39" autoAdjust="0"/>
  </p:normalViewPr>
  <p:slideViewPr>
    <p:cSldViewPr snapToGrid="0">
      <p:cViewPr varScale="1">
        <p:scale>
          <a:sx n="93" d="100"/>
          <a:sy n="93" d="100"/>
        </p:scale>
        <p:origin x="116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2x0t/status/1375472068595187722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ea5a753e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ea5a753e3_0_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Where to start?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WX Satellites are the hello world of satellite reception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Needed: </a:t>
            </a:r>
            <a:endParaRPr/>
          </a:p>
          <a:p>
            <a:pPr marL="465887" indent="-304121"/>
            <a:r>
              <a:rPr lang="en"/>
              <a:t>Receiver (traditional or SDR)</a:t>
            </a:r>
            <a:endParaRPr/>
          </a:p>
          <a:p>
            <a:pPr marL="465887" indent="-304121"/>
            <a:r>
              <a:rPr lang="en"/>
              <a:t>Antenna</a:t>
            </a:r>
            <a:endParaRPr/>
          </a:p>
          <a:p>
            <a:pPr marL="465887" indent="-304121"/>
            <a:r>
              <a:rPr lang="en"/>
              <a:t>Computer to decode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7b2c147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7b2c147d6_0_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Software and websites available for satellite tracking</a:t>
            </a:r>
            <a:endParaRPr/>
          </a:p>
          <a:p>
            <a:pPr marL="931774" lvl="1" indent="-304121"/>
            <a:r>
              <a:rPr lang="en"/>
              <a:t>Gpredict - Linux</a:t>
            </a:r>
            <a:endParaRPr/>
          </a:p>
          <a:p>
            <a:pPr marL="931774" lvl="1" indent="-304121"/>
            <a:r>
              <a:rPr lang="en"/>
              <a:t>MacDoppler - Mac</a:t>
            </a:r>
            <a:endParaRPr/>
          </a:p>
          <a:p>
            <a:pPr marL="931774" lvl="1" indent="-304121"/>
            <a:r>
              <a:rPr lang="en"/>
              <a:t>Orbitron - Window</a:t>
            </a:r>
            <a:endParaRPr/>
          </a:p>
          <a:p>
            <a:pPr marL="931774" lvl="1" indent="-304121"/>
            <a:r>
              <a:rPr lang="en"/>
              <a:t>SatPC32 - Windows</a:t>
            </a:r>
            <a:endParaRPr/>
          </a:p>
          <a:p>
            <a:pPr marL="931774" lvl="1" indent="-304121"/>
            <a:r>
              <a:rPr lang="en"/>
              <a:t>Iss Detector - Android</a:t>
            </a:r>
            <a:endParaRPr/>
          </a:p>
          <a:p>
            <a:pPr marL="465887" indent="-304121"/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ea5a7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ea5a753e3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Doesn’t require expensive antennas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Needed: </a:t>
            </a:r>
            <a:endParaRPr/>
          </a:p>
          <a:p>
            <a:pPr marL="465887" indent="-304121"/>
            <a:r>
              <a:rPr lang="en"/>
              <a:t>Receiver (traditional or SDR)</a:t>
            </a:r>
            <a:endParaRPr/>
          </a:p>
          <a:p>
            <a:pPr marL="465887" indent="-304121"/>
            <a:r>
              <a:rPr lang="en"/>
              <a:t>Antenna</a:t>
            </a:r>
            <a:endParaRPr/>
          </a:p>
          <a:p>
            <a:pPr marL="465887" indent="-304121"/>
            <a:r>
              <a:rPr lang="en"/>
              <a:t>Computer to decode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d1f658e5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d1f658e5c_0_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Many tutorials available for Win/Linux/Mac</a:t>
            </a:r>
            <a:endParaRPr/>
          </a:p>
          <a:p>
            <a:pPr marL="0" indent="0">
              <a:buNone/>
            </a:pPr>
            <a:r>
              <a:rPr lang="en"/>
              <a:t>Instructable showing how to construct antenna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Browser based solutions</a:t>
            </a: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ea5a753e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ea5a753e3_0_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b2c147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b2c147d6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 dirty="0"/>
              <a:t>Ham radio satellites are free and open to all licensed ham radio operators</a:t>
            </a:r>
            <a:endParaRPr dirty="0"/>
          </a:p>
          <a:p>
            <a:pPr marL="465887" indent="-304121"/>
            <a:r>
              <a:rPr lang="en" dirty="0"/>
              <a:t>Sizes range</a:t>
            </a:r>
            <a:endParaRPr dirty="0"/>
          </a:p>
          <a:p>
            <a:pPr marL="931774" lvl="1" indent="-304121"/>
            <a:r>
              <a:rPr lang="en" dirty="0"/>
              <a:t>Cube Sat 10cm^3 (less than 4inches)</a:t>
            </a:r>
            <a:endParaRPr dirty="0"/>
          </a:p>
          <a:p>
            <a:pPr marL="931774" lvl="1" indent="-304121"/>
            <a:r>
              <a:rPr lang="en" dirty="0"/>
              <a:t>ISS</a:t>
            </a:r>
            <a:endParaRPr dirty="0"/>
          </a:p>
          <a:p>
            <a:pPr marL="1397660" lvl="2" indent="-304121"/>
            <a:r>
              <a:rPr lang="en" dirty="0"/>
              <a:t>Not just for ham radio</a:t>
            </a:r>
            <a:endParaRPr dirty="0"/>
          </a:p>
          <a:p>
            <a:pPr marL="1397660" lvl="2" indent="-304121"/>
            <a:r>
              <a:rPr lang="en" dirty="0"/>
              <a:t>Multiple Modes of operation</a:t>
            </a:r>
            <a:endParaRPr dirty="0"/>
          </a:p>
          <a:p>
            <a:pPr marL="1397660" lvl="2" indent="-304121"/>
            <a:r>
              <a:rPr lang="en" dirty="0"/>
              <a:t>Sometimes Astronauts will hop on the radio</a:t>
            </a:r>
            <a:endParaRPr dirty="0"/>
          </a:p>
          <a:p>
            <a:pPr marL="931774" lvl="1" indent="-304121"/>
            <a:r>
              <a:rPr lang="en" dirty="0"/>
              <a:t>AO-7</a:t>
            </a:r>
            <a:endParaRPr dirty="0"/>
          </a:p>
          <a:p>
            <a:pPr marL="1397660" lvl="2" indent="-304121"/>
            <a:r>
              <a:rPr lang="en" dirty="0"/>
              <a:t>Launched in 1974</a:t>
            </a:r>
            <a:endParaRPr dirty="0"/>
          </a:p>
          <a:p>
            <a:pPr marL="1397660" lvl="2" indent="-304121"/>
            <a:r>
              <a:rPr lang="en" dirty="0"/>
              <a:t>Failed in 1981, came back to life in 2002</a:t>
            </a:r>
            <a:endParaRPr dirty="0"/>
          </a:p>
          <a:p>
            <a:pPr marL="1397660" lvl="2" indent="-304121"/>
            <a:r>
              <a:rPr lang="en" dirty="0"/>
              <a:t>Oldest operational communications satellite</a:t>
            </a:r>
            <a:endParaRPr dirty="0"/>
          </a:p>
          <a:p>
            <a:pPr marL="1397660" lvl="2" indent="-304121"/>
            <a:r>
              <a:rPr lang="en" dirty="0"/>
              <a:t>Used by the anticommunist opposition Fighting Solidarity during martial law in Poland.</a:t>
            </a:r>
            <a:endParaRPr dirty="0"/>
          </a:p>
          <a:p>
            <a:pPr marL="465887" indent="-304121"/>
            <a:r>
              <a:rPr lang="en" dirty="0"/>
              <a:t>Several Operational modes</a:t>
            </a:r>
            <a:endParaRPr dirty="0"/>
          </a:p>
          <a:p>
            <a:pPr marL="465887" indent="-304121"/>
            <a:r>
              <a:rPr lang="en" dirty="0"/>
              <a:t>Telemetry only - Only transmits satellite stats</a:t>
            </a:r>
            <a:endParaRPr dirty="0"/>
          </a:p>
          <a:p>
            <a:pPr marL="465887" indent="-304121"/>
            <a:r>
              <a:rPr lang="en" dirty="0"/>
              <a:t>FM Repeater - works like terrestrial repeater. </a:t>
            </a:r>
            <a:endParaRPr dirty="0"/>
          </a:p>
          <a:p>
            <a:pPr marL="931774" lvl="1" indent="-304121"/>
            <a:r>
              <a:rPr lang="en" dirty="0"/>
              <a:t>One FM communication channel. </a:t>
            </a:r>
            <a:endParaRPr dirty="0"/>
          </a:p>
          <a:p>
            <a:pPr marL="931774" lvl="1" indent="-304121"/>
            <a:r>
              <a:rPr lang="en" dirty="0"/>
              <a:t>Easiest to use and most crowded/busy</a:t>
            </a:r>
            <a:endParaRPr dirty="0"/>
          </a:p>
          <a:p>
            <a:pPr marL="465887" indent="-304121"/>
            <a:r>
              <a:rPr lang="en" dirty="0"/>
              <a:t>Linear Transponder</a:t>
            </a:r>
            <a:endParaRPr dirty="0"/>
          </a:p>
          <a:p>
            <a:pPr marL="931774" lvl="1" indent="-304121"/>
            <a:r>
              <a:rPr lang="en" dirty="0"/>
              <a:t>Translates anything within one frequency range to another frequency range</a:t>
            </a:r>
            <a:endParaRPr dirty="0"/>
          </a:p>
          <a:p>
            <a:pPr marL="931774" lvl="1" indent="-304121"/>
            <a:r>
              <a:rPr lang="en" dirty="0"/>
              <a:t>Ron Burgundy of space</a:t>
            </a:r>
            <a:endParaRPr dirty="0"/>
          </a:p>
          <a:p>
            <a:pPr marL="465887" indent="-304121"/>
            <a:r>
              <a:rPr lang="en" dirty="0"/>
              <a:t>Digital Repeater</a:t>
            </a:r>
            <a:endParaRPr dirty="0"/>
          </a:p>
          <a:p>
            <a:pPr marL="931774" lvl="1" indent="-304121"/>
            <a:r>
              <a:rPr lang="en" dirty="0"/>
              <a:t>Decodes and repeats digital communications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7b2c147d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7b2c147d6_0_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FM repeaters are the easiest </a:t>
            </a:r>
            <a:endParaRPr/>
          </a:p>
          <a:p>
            <a:pPr marL="931774" lvl="1" indent="-304121"/>
            <a:r>
              <a:rPr lang="en"/>
              <a:t>Single FM signal on uplink frequency</a:t>
            </a:r>
            <a:endParaRPr/>
          </a:p>
          <a:p>
            <a:pPr marL="931774" lvl="1" indent="-304121"/>
            <a:r>
              <a:rPr lang="en"/>
              <a:t>Satellite retransmits single FM signal on downlink frequency</a:t>
            </a:r>
            <a:endParaRPr/>
          </a:p>
          <a:p>
            <a:pPr marL="931774" lvl="1" indent="-304121"/>
            <a:r>
              <a:rPr lang="en"/>
              <a:t>Ham satellites use 145MHz up and 430 MHz down, or opposite</a:t>
            </a:r>
            <a:endParaRPr/>
          </a:p>
          <a:p>
            <a:pPr marL="465887" indent="-304121"/>
            <a:r>
              <a:rPr lang="en"/>
              <a:t>Technically Easy</a:t>
            </a:r>
            <a:endParaRPr/>
          </a:p>
          <a:p>
            <a:pPr marL="931774" lvl="1" indent="-304121"/>
            <a:r>
              <a:rPr lang="en"/>
              <a:t>Requires a hand held radio and antenna with moderate gain</a:t>
            </a:r>
            <a:endParaRPr/>
          </a:p>
          <a:p>
            <a:pPr marL="465887" indent="-304121"/>
            <a:r>
              <a:rPr lang="en"/>
              <a:t>Operationally Hard</a:t>
            </a:r>
            <a:endParaRPr/>
          </a:p>
          <a:p>
            <a:pPr marL="931774" lvl="1" indent="-304121"/>
            <a:r>
              <a:rPr lang="en"/>
              <a:t>Easy access means lots of people trying</a:t>
            </a:r>
            <a:endParaRPr/>
          </a:p>
          <a:p>
            <a:pPr marL="465887" indent="-304121"/>
            <a:r>
              <a:rPr lang="en"/>
              <a:t>Short contacts in a predetermined format</a:t>
            </a:r>
            <a:endParaRPr/>
          </a:p>
          <a:p>
            <a:pPr marL="465887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9262d10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9262d10a8_0_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Preparation for using satellites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9262d10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9262d10a8_0_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Configure memory channels for each FM satellite you want to operate</a:t>
            </a:r>
            <a:endParaRPr/>
          </a:p>
          <a:p>
            <a:pPr marL="465887" indent="-304121"/>
            <a:r>
              <a:rPr lang="en"/>
              <a:t>Some will have turn on tones</a:t>
            </a:r>
            <a:endParaRPr/>
          </a:p>
          <a:p>
            <a:pPr marL="931774" lvl="1" indent="-304121"/>
            <a:r>
              <a:rPr lang="en"/>
              <a:t>you’ll probably never need this</a:t>
            </a:r>
            <a:endParaRPr/>
          </a:p>
          <a:p>
            <a:pPr marL="465887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9262d10a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9262d10a8_0_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VHF has less shift than UHF</a:t>
            </a:r>
            <a:endParaRPr/>
          </a:p>
          <a:p>
            <a:pPr marL="465887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7b2c147d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7b2c147d6_0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262d10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9262d10a8_0_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-US" dirty="0"/>
              <a:t>TODO: ADD CONTACT AUDIO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262d10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9262d10a8_0_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-US" dirty="0"/>
              <a:t>TODO: ADD CONTACT AUDIO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948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Qatat</a:t>
            </a:r>
            <a:r>
              <a:rPr lang="en-US" dirty="0"/>
              <a:t>-OSCAR 100 </a:t>
            </a:r>
          </a:p>
          <a:p>
            <a:r>
              <a:rPr lang="en-US" dirty="0"/>
              <a:t>Geostationary</a:t>
            </a:r>
          </a:p>
          <a:p>
            <a:r>
              <a:rPr lang="en-US" dirty="0"/>
              <a:t>Narrowband and wideband transponder 2.4GHz up and 10 GHz down</a:t>
            </a:r>
          </a:p>
          <a:p>
            <a:r>
              <a:rPr lang="en-US" dirty="0"/>
              <a:t>Can send voice and video signals</a:t>
            </a:r>
          </a:p>
          <a:p>
            <a:endParaRPr lang="en-US" dirty="0"/>
          </a:p>
          <a:p>
            <a:r>
              <a:rPr lang="en-US" dirty="0"/>
              <a:t>https://eshail.batc.org.uk/nb/</a:t>
            </a:r>
          </a:p>
        </p:txBody>
      </p:sp>
    </p:spTree>
    <p:extLst>
      <p:ext uri="{BB962C8B-B14F-4D97-AF65-F5344CB8AC3E}">
        <p14:creationId xmlns:p14="http://schemas.microsoft.com/office/powerpoint/2010/main" val="2479450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SatNOGS</a:t>
            </a:r>
            <a:r>
              <a:rPr lang="en-US" dirty="0"/>
              <a:t> network of satellite ground stations</a:t>
            </a:r>
          </a:p>
          <a:p>
            <a:r>
              <a:rPr lang="en-US" dirty="0"/>
              <a:t>Others can use you station for observation when you’re not using it</a:t>
            </a:r>
          </a:p>
          <a:p>
            <a:r>
              <a:rPr lang="en-US" dirty="0"/>
              <a:t>Requirements: </a:t>
            </a:r>
            <a:r>
              <a:rPr lang="en-US" dirty="0" err="1"/>
              <a:t>Rpi</a:t>
            </a:r>
            <a:r>
              <a:rPr lang="en-US" dirty="0"/>
              <a:t> and RTLSDR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85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of receivers like </a:t>
            </a:r>
            <a:r>
              <a:rPr lang="en-US" dirty="0" err="1"/>
              <a:t>SatNOGS</a:t>
            </a:r>
            <a:endParaRPr lang="en-US" dirty="0"/>
          </a:p>
          <a:p>
            <a:r>
              <a:rPr lang="en-US" dirty="0"/>
              <a:t>For LoRa satellites</a:t>
            </a:r>
          </a:p>
        </p:txBody>
      </p:sp>
    </p:spTree>
    <p:extLst>
      <p:ext uri="{BB962C8B-B14F-4D97-AF65-F5344CB8AC3E}">
        <p14:creationId xmlns:p14="http://schemas.microsoft.com/office/powerpoint/2010/main" val="3003396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Station As A Service from Microsoft and Amazon</a:t>
            </a:r>
          </a:p>
          <a:p>
            <a:r>
              <a:rPr lang="en-US" dirty="0"/>
              <a:t>Other providers</a:t>
            </a:r>
          </a:p>
          <a:p>
            <a:pPr lvl="1"/>
            <a:r>
              <a:rPr lang="en-US" dirty="0"/>
              <a:t>Leaf space</a:t>
            </a:r>
          </a:p>
          <a:p>
            <a:pPr lvl="1"/>
            <a:r>
              <a:rPr lang="en-US" dirty="0"/>
              <a:t>KSAT</a:t>
            </a:r>
          </a:p>
        </p:txBody>
      </p:sp>
    </p:spTree>
    <p:extLst>
      <p:ext uri="{BB962C8B-B14F-4D97-AF65-F5344CB8AC3E}">
        <p14:creationId xmlns:p14="http://schemas.microsoft.com/office/powerpoint/2010/main" val="1502961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gr-</a:t>
            </a:r>
            <a:r>
              <a:rPr lang="en-US" dirty="0" err="1"/>
              <a:t>iridum</a:t>
            </a:r>
            <a:r>
              <a:rPr lang="en-US" dirty="0"/>
              <a:t>: iridium burst detector and demodulator</a:t>
            </a:r>
          </a:p>
          <a:p>
            <a:pPr lvl="1"/>
            <a:r>
              <a:rPr lang="en-US" dirty="0"/>
              <a:t>ACARS messages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gr-satellites: collection of telemetry decoders that supports many different amateur sats</a:t>
            </a:r>
          </a:p>
          <a:p>
            <a:pPr lvl="1"/>
            <a:r>
              <a:rPr lang="en-US" dirty="0"/>
              <a:t>Used for building blocks to implement other satellite decoders</a:t>
            </a:r>
          </a:p>
        </p:txBody>
      </p:sp>
    </p:spTree>
    <p:extLst>
      <p:ext uri="{BB962C8B-B14F-4D97-AF65-F5344CB8AC3E}">
        <p14:creationId xmlns:p14="http://schemas.microsoft.com/office/powerpoint/2010/main" val="1261500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UHF </a:t>
            </a:r>
            <a:r>
              <a:rPr lang="en-US" dirty="0" err="1"/>
              <a:t>milsats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be heard with scanner</a:t>
            </a:r>
          </a:p>
          <a:p>
            <a:endParaRPr lang="en-US" dirty="0"/>
          </a:p>
          <a:p>
            <a:r>
              <a:rPr lang="en-US" dirty="0" err="1"/>
              <a:t>Fleetsat</a:t>
            </a:r>
            <a:r>
              <a:rPr lang="en-US" dirty="0"/>
              <a:t> 8 Navy Sat</a:t>
            </a:r>
          </a:p>
          <a:p>
            <a:endParaRPr lang="en-US" dirty="0"/>
          </a:p>
          <a:p>
            <a:r>
              <a:rPr lang="en-US" dirty="0"/>
              <a:t>Brazil pirates</a:t>
            </a:r>
          </a:p>
          <a:p>
            <a:endParaRPr lang="en-US" dirty="0"/>
          </a:p>
          <a:p>
            <a:r>
              <a:rPr lang="en-US" dirty="0"/>
              <a:t>Sometimes legitimate operators in the clear: Operation Deepfreeze calling back to McCord</a:t>
            </a:r>
          </a:p>
        </p:txBody>
      </p:sp>
    </p:spTree>
    <p:extLst>
      <p:ext uri="{BB962C8B-B14F-4D97-AF65-F5344CB8AC3E}">
        <p14:creationId xmlns:p14="http://schemas.microsoft.com/office/powerpoint/2010/main" val="2862567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 2021</a:t>
            </a:r>
          </a:p>
          <a:p>
            <a:endParaRPr lang="en-US" dirty="0"/>
          </a:p>
          <a:p>
            <a:r>
              <a:rPr lang="en-US" dirty="0"/>
              <a:t>R00t was able get </a:t>
            </a:r>
            <a:r>
              <a:rPr lang="en-US" dirty="0" err="1"/>
              <a:t>spacex</a:t>
            </a:r>
            <a:r>
              <a:rPr lang="en-US" dirty="0"/>
              <a:t> telemetry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Spacex</a:t>
            </a:r>
            <a:r>
              <a:rPr lang="en-US" dirty="0"/>
              <a:t> and DOD wasn’t happy, encrypted</a:t>
            </a:r>
          </a:p>
        </p:txBody>
      </p:sp>
    </p:spTree>
    <p:extLst>
      <p:ext uri="{BB962C8B-B14F-4D97-AF65-F5344CB8AC3E}">
        <p14:creationId xmlns:p14="http://schemas.microsoft.com/office/powerpoint/2010/main" val="1087764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Hah-</a:t>
            </a:r>
            <a:r>
              <a:rPr lang="en-US" dirty="0" err="1"/>
              <a:t>ku</a:t>
            </a:r>
            <a:r>
              <a:rPr lang="en-US" dirty="0"/>
              <a:t>-toe</a:t>
            </a:r>
          </a:p>
          <a:p>
            <a:endParaRPr lang="en-US" dirty="0"/>
          </a:p>
          <a:p>
            <a:r>
              <a:rPr lang="en-US" dirty="0"/>
              <a:t>HAKUTO-R private </a:t>
            </a:r>
            <a:r>
              <a:rPr lang="en-US" dirty="0" err="1"/>
              <a:t>moonlander</a:t>
            </a:r>
            <a:endParaRPr lang="en-US" dirty="0"/>
          </a:p>
          <a:p>
            <a:r>
              <a:rPr lang="en-US" dirty="0"/>
              <a:t>April 25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25f682d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25f682d7d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Yearly CTF to hack a satellite</a:t>
            </a:r>
            <a:endParaRPr dirty="0"/>
          </a:p>
          <a:p>
            <a:pPr marL="0" indent="0">
              <a:buNone/>
            </a:pPr>
            <a:endParaRPr lang="en-US" dirty="0"/>
          </a:p>
          <a:p>
            <a:pPr marL="174708" indent="-174708"/>
            <a:r>
              <a:rPr lang="en-US" dirty="0"/>
              <a:t>Qualification in APRIL</a:t>
            </a:r>
          </a:p>
          <a:p>
            <a:pPr marL="174708" indent="-174708"/>
            <a:r>
              <a:rPr lang="en-US" dirty="0"/>
              <a:t>Finals at Def Con</a:t>
            </a:r>
          </a:p>
          <a:p>
            <a:pPr marL="174708" indent="-174708"/>
            <a:endParaRPr lang="en-US" dirty="0"/>
          </a:p>
          <a:p>
            <a:pPr marL="174708" indent="-174708"/>
            <a:r>
              <a:rPr lang="en-US" dirty="0"/>
              <a:t>Our team placed 252 in qualification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05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81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91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01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25f682d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25f682d7d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174708" indent="-174708"/>
            <a:r>
              <a:rPr lang="en-US" dirty="0"/>
              <a:t>Our team placed 252 in qualification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95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ad0f400f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ad0f400fe_0_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Satellites usually mean artificial satellites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Common uses: Communication, imaging, earth observation, navigation, reconnaissance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Most sats have electrical component. Passive sat - big ball PAGEOS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d1f658e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d1f658e5c_0_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Common element to most satellites are radio</a:t>
            </a:r>
            <a:endParaRPr/>
          </a:p>
          <a:p>
            <a:pPr marL="465887" indent="-304121"/>
            <a:r>
              <a:rPr lang="en"/>
              <a:t>Mission is radio based</a:t>
            </a:r>
            <a:endParaRPr/>
          </a:p>
          <a:p>
            <a:pPr marL="465887" indent="-304121"/>
            <a:r>
              <a:rPr lang="en"/>
              <a:t>Command and control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Free communications relay</a:t>
            </a:r>
            <a:endParaRPr/>
          </a:p>
          <a:p>
            <a:pPr marL="465887" indent="-304121"/>
            <a:r>
              <a:rPr lang="en"/>
              <a:t>Legal: Amateur Radio</a:t>
            </a:r>
            <a:endParaRPr/>
          </a:p>
          <a:p>
            <a:pPr marL="931774" lvl="1" indent="-304121"/>
            <a:r>
              <a:rPr lang="en"/>
              <a:t>Free to use with a ham radio license</a:t>
            </a:r>
            <a:endParaRPr/>
          </a:p>
          <a:p>
            <a:pPr marL="931774" lvl="1" indent="-304121"/>
            <a:r>
              <a:rPr lang="en"/>
              <a:t>LEO, MEO and GEO</a:t>
            </a:r>
            <a:endParaRPr/>
          </a:p>
          <a:p>
            <a:pPr marL="465887" indent="-304121"/>
            <a:r>
              <a:rPr lang="en"/>
              <a:t>Illegal: Pirate satellites</a:t>
            </a:r>
            <a:endParaRPr/>
          </a:p>
          <a:p>
            <a:pPr marL="931774" lvl="1" indent="-304121"/>
            <a:r>
              <a:rPr lang="en"/>
              <a:t>Use transponders without permission</a:t>
            </a:r>
            <a:endParaRPr/>
          </a:p>
          <a:p>
            <a:pPr marL="931774" lvl="1" indent="-304121"/>
            <a:endParaRPr/>
          </a:p>
          <a:p>
            <a:pPr marL="0" indent="0">
              <a:buNone/>
            </a:pPr>
            <a:r>
              <a:rPr lang="en"/>
              <a:t>Listening:</a:t>
            </a:r>
            <a:endParaRPr/>
          </a:p>
          <a:p>
            <a:pPr marL="465887" indent="-304121"/>
            <a:r>
              <a:rPr lang="en"/>
              <a:t>Free TV</a:t>
            </a:r>
            <a:endParaRPr/>
          </a:p>
          <a:p>
            <a:pPr marL="465887" indent="-304121"/>
            <a:r>
              <a:rPr lang="en"/>
              <a:t>Satellite telemetry and mission status information</a:t>
            </a:r>
            <a:endParaRPr/>
          </a:p>
          <a:p>
            <a:pPr marL="931774" lvl="1" indent="-304121"/>
            <a:r>
              <a:rPr lang="en"/>
              <a:t>SpaceX telem and video was unencrypted until March 2021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https://twitter.com/r2x0t/status/1375472068595187722</a:t>
            </a:r>
            <a:endParaRPr/>
          </a:p>
          <a:p>
            <a:pPr marL="931774" lvl="1" indent="-304121"/>
            <a:r>
              <a:rPr lang="en"/>
              <a:t>Private moon landing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ad0f400f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ad0f400fe_0_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Three common orbits</a:t>
            </a:r>
            <a:endParaRPr dirty="0"/>
          </a:p>
          <a:p>
            <a:pPr marL="0" indent="0">
              <a:buNone/>
            </a:pPr>
            <a:r>
              <a:rPr lang="en" dirty="0"/>
              <a:t>LEO: Low earth orbit below 1,200 miles. </a:t>
            </a:r>
            <a:endParaRPr dirty="0"/>
          </a:p>
          <a:p>
            <a:pPr marL="0" indent="0">
              <a:buNone/>
            </a:pPr>
            <a:r>
              <a:rPr lang="en" dirty="0"/>
              <a:t>ISS is at 211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MEO: Medium earth orbit </a:t>
            </a:r>
            <a:endParaRPr dirty="0"/>
          </a:p>
          <a:p>
            <a:pPr marL="465887" indent="-304121"/>
            <a:r>
              <a:rPr lang="en" dirty="0"/>
              <a:t>1,200 Miles to 22,000 miles</a:t>
            </a:r>
            <a:endParaRPr dirty="0"/>
          </a:p>
          <a:p>
            <a:pPr marL="465887" indent="-304121"/>
            <a:r>
              <a:rPr lang="en" dirty="0"/>
              <a:t>GPS satellites 12,500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GEO: geosynchronouns and geostationary (GSO)</a:t>
            </a:r>
            <a:endParaRPr dirty="0"/>
          </a:p>
          <a:p>
            <a:pPr marL="465887" indent="-304121"/>
            <a:r>
              <a:rPr lang="en" dirty="0"/>
              <a:t>At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HEO: High earth orbit</a:t>
            </a:r>
            <a:endParaRPr dirty="0"/>
          </a:p>
          <a:p>
            <a:pPr marL="465887" indent="-304121"/>
            <a:r>
              <a:rPr lang="en" dirty="0"/>
              <a:t>Above 22,000 miles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Molniya Orbit:</a:t>
            </a:r>
            <a:endParaRPr dirty="0"/>
          </a:p>
          <a:p>
            <a:pPr marL="465887" indent="-304121"/>
            <a:r>
              <a:rPr lang="en" dirty="0"/>
              <a:t>Russian for lightning</a:t>
            </a:r>
            <a:endParaRPr dirty="0"/>
          </a:p>
          <a:p>
            <a:pPr marL="465887" indent="-304121"/>
            <a:r>
              <a:rPr lang="en" dirty="0"/>
              <a:t>Coverage over polar region</a:t>
            </a:r>
            <a:endParaRPr dirty="0"/>
          </a:p>
          <a:p>
            <a:pPr marL="465887" indent="-304121"/>
            <a:r>
              <a:rPr lang="en" dirty="0"/>
              <a:t>3 satellites in a constellation for continuous coverage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7b2c147d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7b2c147d6_0_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465887" indent="-304121"/>
            <a:r>
              <a:rPr lang="en"/>
              <a:t>Waves appear compressed, higher frequency as source approaches</a:t>
            </a:r>
            <a:endParaRPr/>
          </a:p>
          <a:p>
            <a:pPr marL="465887" indent="-304121"/>
            <a:r>
              <a:rPr lang="en"/>
              <a:t>Spread out, lower frequency, as it moves away</a:t>
            </a:r>
            <a:endParaRPr/>
          </a:p>
          <a:p>
            <a:pPr marL="465887" indent="0">
              <a:buNone/>
            </a:pP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7b2c147d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7b2c147d6_0_5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Satellites move fast enough to impact RF signals</a:t>
            </a:r>
            <a:endParaRPr/>
          </a:p>
          <a:p>
            <a:pPr marL="0" indent="0">
              <a:buNone/>
            </a:pPr>
            <a:endParaRPr/>
          </a:p>
          <a:p>
            <a:pPr marL="465887" indent="-304121"/>
            <a:r>
              <a:rPr lang="en"/>
              <a:t>As the satellite approaches the relative velocity is + at maximum speed when at AOS</a:t>
            </a:r>
            <a:endParaRPr/>
          </a:p>
          <a:p>
            <a:pPr marL="465887" indent="-304121"/>
            <a:r>
              <a:rPr lang="en"/>
              <a:t>When apogee, relative motion is 0 and no doppler shift</a:t>
            </a:r>
            <a:endParaRPr/>
          </a:p>
          <a:p>
            <a:pPr marL="465887" indent="-304121"/>
            <a:r>
              <a:rPr lang="en"/>
              <a:t>As moves away velocity - at maximum speed during LOS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Satellite communications need to correct for</a:t>
            </a:r>
            <a:endParaRPr/>
          </a:p>
          <a:p>
            <a:pPr marL="465887" indent="-304121"/>
            <a:r>
              <a:rPr lang="en"/>
              <a:t>uplink as seen by the satellite</a:t>
            </a:r>
            <a:endParaRPr/>
          </a:p>
          <a:p>
            <a:pPr marL="465887" indent="-304121"/>
            <a:r>
              <a:rPr lang="en"/>
              <a:t>Downlink as seen by the ground station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NOAA-Satellite-Signals-with-a-PVC-QFH-Antenna-and-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apt.open-weather.communit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sat.org/statu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Satellite Hacks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Layer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WX Satellite Reception</a:t>
            </a:r>
            <a:endParaRPr/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5399750" y="1152475"/>
          <a:ext cx="3313950" cy="1719700"/>
        </p:xfrm>
        <a:graphic>
          <a:graphicData uri="http://schemas.openxmlformats.org/drawingml/2006/table">
            <a:tbl>
              <a:tblPr>
                <a:noFill/>
                <a:tableStyleId>{B1E8F3E0-CE7C-44B2-BE17-285A922FDFA8}</a:tableStyleId>
              </a:tblPr>
              <a:tblGrid>
                <a:gridCol w="105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Satellite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Frequency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NOAA-15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137.6200 MHz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NOAA-18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137.9125 MHz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NOAA-19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137.1000 MHz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692725"/>
            <a:ext cx="3344213" cy="27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145" y="2872170"/>
            <a:ext cx="2418550" cy="22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they?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TLE: Two Line elements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475" y="185900"/>
            <a:ext cx="45552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2091525"/>
            <a:ext cx="2977517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673" y="2457850"/>
            <a:ext cx="5008050" cy="2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WX Satellite Antenna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1021"/>
            <a:ext cx="3402225" cy="30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395" y="79050"/>
            <a:ext cx="2362126" cy="314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323" y="1424700"/>
            <a:ext cx="1870625" cy="359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Tutorials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Instructables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https://www.instructables.com/NOAA-Satellite-Signals-with-a-PVC-QFH-Antenna-and-/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Browser Based: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https://apt.open-weather.community/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25" y="2790075"/>
            <a:ext cx="3835374" cy="20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printf(“Hello world.”)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7545625" y="4473150"/>
            <a:ext cx="1530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Image: https://www.instructables.com/NOAA-Satellite-Signals-with-a-PVC-QFH-Antenna-and-/</a:t>
            </a:r>
            <a:endParaRPr sz="800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550" y="1017725"/>
            <a:ext cx="617151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 Only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FM Repeater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Linear Transponder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Digital Repeater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525" y="329050"/>
            <a:ext cx="1759974" cy="175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200" y="2830575"/>
            <a:ext cx="3457875" cy="22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6876825" y="2038225"/>
            <a:ext cx="106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AO-91</a:t>
            </a:r>
            <a:endParaRPr sz="900">
              <a:solidFill>
                <a:schemeClr val="lt2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625" y="1195038"/>
            <a:ext cx="2913401" cy="19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900" y="2779945"/>
            <a:ext cx="1647825" cy="13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2653625" y="3137325"/>
            <a:ext cx="106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AO-7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Repeater Satellite Operation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Technically Easy / Operationally Hard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its own language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LEO footprint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39" y="1017721"/>
            <a:ext cx="351476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https://www.amsat.org/status/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for frequency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for upcoming passes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600" y="33275"/>
            <a:ext cx="4158026" cy="507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Repeater Satellite Operation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90" name="Google Shape;190;p29"/>
          <p:cNvGraphicFramePr/>
          <p:nvPr>
            <p:extLst>
              <p:ext uri="{D42A27DB-BD31-4B8C-83A1-F6EECF244321}">
                <p14:modId xmlns:p14="http://schemas.microsoft.com/office/powerpoint/2010/main" val="2907821778"/>
              </p:ext>
            </p:extLst>
          </p:nvPr>
        </p:nvGraphicFramePr>
        <p:xfrm>
          <a:off x="1968900" y="1842350"/>
          <a:ext cx="5206200" cy="2887500"/>
        </p:xfrm>
        <a:graphic>
          <a:graphicData uri="http://schemas.openxmlformats.org/drawingml/2006/table">
            <a:tbl>
              <a:tblPr>
                <a:noFill/>
                <a:tableStyleId>{B1E8F3E0-CE7C-44B2-BE17-285A922FDFA8}</a:tableStyleId>
              </a:tblPr>
              <a:tblGrid>
                <a:gridCol w="130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ISS REPEATER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Memory CH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CTCSS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RX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437.810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437.805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437.800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437.895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2"/>
                          </a:solidFill>
                        </a:rPr>
                        <a:t>437.890 MHz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Repeater Satellite Operation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97" name="Google Shape;197;p30"/>
          <p:cNvGraphicFramePr/>
          <p:nvPr/>
        </p:nvGraphicFramePr>
        <p:xfrm>
          <a:off x="1968900" y="1842350"/>
          <a:ext cx="5206200" cy="2887500"/>
        </p:xfrm>
        <a:graphic>
          <a:graphicData uri="http://schemas.openxmlformats.org/drawingml/2006/table">
            <a:tbl>
              <a:tblPr>
                <a:noFill/>
                <a:tableStyleId>{B1E8F3E0-CE7C-44B2-BE17-285A922FDFA8}</a:tableStyleId>
              </a:tblPr>
              <a:tblGrid>
                <a:gridCol w="130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ISS REPEATER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Memory CH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TX CTCSS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RX Freq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437.790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437.795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437.800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437.805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n+4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145.990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67.0 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437.810 MHz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425" y="239553"/>
            <a:ext cx="4407600" cy="32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Plan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Why?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satellites?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Doppler Shift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Decoding NOAA WX Sats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Ham radio satellites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FOSS Ground Station Projects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Satellite SIGINT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 Radio Satellites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FM Repeater Satellite Operation</a:t>
            </a:r>
            <a:endParaRPr dirty="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577" y="182399"/>
            <a:ext cx="3687050" cy="18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812" y="2025924"/>
            <a:ext cx="2031326" cy="16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8BFB1-5F96-A9DD-0933-1F807A1C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24" y="1850538"/>
            <a:ext cx="4973744" cy="3210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8BFB1-5F96-A9DD-0933-1F807A1C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9" y="11100"/>
            <a:ext cx="7974861" cy="5147209"/>
          </a:xfrm>
          <a:prstGeom prst="rect">
            <a:avLst/>
          </a:prstGeom>
        </p:spPr>
      </p:pic>
      <p:pic>
        <p:nvPicPr>
          <p:cNvPr id="2" name="ISS">
            <a:hlinkClick r:id="" action="ppaction://media"/>
            <a:extLst>
              <a:ext uri="{FF2B5EF4-FFF2-40B4-BE49-F238E27FC236}">
                <a16:creationId xmlns:a16="http://schemas.microsoft.com/office/drawing/2014/main" id="{AB6C4E77-57DA-E42F-A944-70E07BB63F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4976" y="4522800"/>
            <a:ext cx="609600" cy="6096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B31827-4EF9-6E34-01FC-604E7C24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5209-AA08-9E37-7DC2-37CDC63D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Ham Radio Satellites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9790-A4DA-493E-F691-556D08648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QO-100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1B698-C84E-2A77-2AC0-8C0B424C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01" y="2170443"/>
            <a:ext cx="4925499" cy="265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F6D23-0199-7DC4-EF4F-F658EEBFCA7F}"/>
              </a:ext>
            </a:extLst>
          </p:cNvPr>
          <p:cNvSpPr txBox="1"/>
          <p:nvPr/>
        </p:nvSpPr>
        <p:spPr>
          <a:xfrm>
            <a:off x="3828422" y="1462557"/>
            <a:ext cx="345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Online Receiver: https://eshail.batc.org.uk/nb/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85A8CE-D28C-A5FC-EF38-1F1DD8CA1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6" y="1577508"/>
            <a:ext cx="3633005" cy="36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55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0D8-3A23-A180-6426-E35474D1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Receive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865E8-C649-084C-87E9-92550073A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SatNOGS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7411B1-B350-DA03-46B1-7772E879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68" y="1575083"/>
            <a:ext cx="3595688" cy="25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8CD13-BD00-1D32-E429-F797F6B8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6" y="1597688"/>
            <a:ext cx="46881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9460-76FC-B0D7-4E66-7F9BDD7F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Receive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E31E8-8C7A-933F-4FF4-EB99D16CA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TinyGS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A43FA-67B7-C371-8104-1939225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3"/>
          <a:stretch/>
        </p:blipFill>
        <p:spPr>
          <a:xfrm>
            <a:off x="3051462" y="1017725"/>
            <a:ext cx="5433272" cy="3148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721D-274A-25D6-F945-8B0F4FB86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22"/>
          <a:stretch/>
        </p:blipFill>
        <p:spPr>
          <a:xfrm>
            <a:off x="311700" y="1644496"/>
            <a:ext cx="2780381" cy="30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66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D726-EC3C-65EE-E051-CA6B1D1C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GSaaS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19A9-B8F6-0B21-585A-6CE5EB7C6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and 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BB412-BB8F-1F20-3996-D0EF0891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50" y="1549211"/>
            <a:ext cx="6712299" cy="31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3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D726-EC3C-65EE-E051-CA6B1D1C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GSaaS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19A9-B8F6-0B21-585A-6CE5EB7C6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r">
              <a:buNone/>
            </a:pPr>
            <a:r>
              <a:rPr lang="en-US" dirty="0"/>
              <a:t>S-Band</a:t>
            </a:r>
          </a:p>
          <a:p>
            <a:pPr marL="114300" indent="0" algn="r">
              <a:buNone/>
            </a:pPr>
            <a:r>
              <a:rPr lang="en-US" dirty="0"/>
              <a:t>X-Band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AC05D-511F-3931-06EE-9960D5C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4410860" cy="232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ED0A9D-4233-BEED-2069-ADC27250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7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E66E-D597-C632-0B6C-3B71A677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GNU Radio projects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B2AE4-01DA-8D08-EDAA-E1F1908BC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gr-iridium</a:t>
            </a:r>
          </a:p>
          <a:p>
            <a:r>
              <a:rPr lang="en-US" dirty="0"/>
              <a:t>gr-satellites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8BD4E-0DEB-6209-92F6-8BCB5C5D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52" y="445025"/>
            <a:ext cx="1857742" cy="1857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91131-838C-D9BD-443D-F0A189C68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14" y="2047352"/>
            <a:ext cx="28575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6DD988-2485-9DB3-BA34-E788B0584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589" y="2047352"/>
            <a:ext cx="3094263" cy="27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4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A9DC-997D-7334-5B02-48BE4AE4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Military Satellites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3BB50-92B0-3F44-ABC9-7AE61038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UHF 240-270 MHz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2385F-D127-0E54-4E5E-E27B4959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04" y="1017725"/>
            <a:ext cx="4387048" cy="289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EE5F9-E1C9-887F-8207-A42B2D5388ED}"/>
              </a:ext>
            </a:extLst>
          </p:cNvPr>
          <p:cNvSpPr txBox="1"/>
          <p:nvPr/>
        </p:nvSpPr>
        <p:spPr>
          <a:xfrm>
            <a:off x="3700475" y="3971886"/>
            <a:ext cx="4854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https://www.wired.com/2009/04/fleetcom/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F84CE-9571-87FA-866B-663AEA6A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1" y="1929807"/>
            <a:ext cx="3286124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FD16-20ED-372F-414A-811E1E33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SpaceX Telemetry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03C1-F374-24D4-00C9-FC530A15B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r00t (@r2x0t)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2FB0C-ECFC-7331-470D-00ED3FC3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13" y="1769983"/>
            <a:ext cx="6891976" cy="27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CTF in Space</a:t>
            </a:r>
            <a:endParaRPr dirty="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45025"/>
            <a:ext cx="27340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A6C30-2D1F-FB43-8CC0-DB87C13C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12" y="1757789"/>
            <a:ext cx="3958897" cy="2642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AB672-D644-8A68-7173-3F85CF820E76}"/>
              </a:ext>
            </a:extLst>
          </p:cNvPr>
          <p:cNvSpPr txBox="1"/>
          <p:nvPr/>
        </p:nvSpPr>
        <p:spPr>
          <a:xfrm>
            <a:off x="864312" y="4414986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Moonlighter Satellite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BF02-7DF8-23E9-5F77-5EF31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HAKUTO-R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0A119-1930-37BD-6986-5663B3C62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2107-F139-4CD2-E869-54D8A689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8" y="1229365"/>
            <a:ext cx="7295103" cy="33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11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MERIDIAN</a:t>
            </a:r>
          </a:p>
          <a:p>
            <a:r>
              <a:rPr lang="en-US" dirty="0"/>
              <a:t>Linear Transponders </a:t>
            </a:r>
          </a:p>
        </p:txBody>
      </p:sp>
      <p:pic>
        <p:nvPicPr>
          <p:cNvPr id="4" name="Google Shape;99;p18">
            <a:extLst>
              <a:ext uri="{FF2B5EF4-FFF2-40B4-BE49-F238E27FC236}">
                <a16:creationId xmlns:a16="http://schemas.microsoft.com/office/drawing/2014/main" id="{952C4FFA-DC1F-D419-0168-E241831788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673" y="731375"/>
            <a:ext cx="2672861" cy="2745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12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5394" y="1152475"/>
            <a:ext cx="480690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Remember kids, intentional interference is illegal!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4D134-7F48-108B-DB6D-7E9BB6E7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713694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44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5394" y="1152475"/>
            <a:ext cx="480690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Remember kids, intentional interference is illegal!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MERIDIAN 7 [40296, 2014-069A] MERIDIAN 8 [44453, 2019-046A] MERIDIAN 9 [45254, 2020-015A]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4D134-7F48-108B-DB6D-7E9BB6E7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713694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48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529A-585D-3A25-FACF-D29EBB73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Russian Military Satellites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0D31-FD74-B013-6068-7BB326E9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480690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MERIDIAN 7 [40296, 2014-069A] MERIDIAN 8 [44453, 2019-046A] MERIDIAN 9 [45254, 2020-015A]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8B180-AD61-EAEA-1BA7-B0A88734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24" y="0"/>
            <a:ext cx="20078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8825-A2C7-8E91-8C98-8B0DDA95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A6728-B15A-3A35-06A6-DAC88E3CF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RX</a:t>
            </a:r>
          </a:p>
          <a:p>
            <a:r>
              <a:rPr lang="en-US" dirty="0"/>
              <a:t>Learn with ham radio satellites</a:t>
            </a:r>
          </a:p>
        </p:txBody>
      </p:sp>
    </p:spTree>
    <p:extLst>
      <p:ext uri="{BB962C8B-B14F-4D97-AF65-F5344CB8AC3E}">
        <p14:creationId xmlns:p14="http://schemas.microsoft.com/office/powerpoint/2010/main" val="286475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CTF in Space</a:t>
            </a:r>
            <a:endParaRPr dirty="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45025"/>
            <a:ext cx="27340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A6C30-2D1F-FB43-8CC0-DB87C13C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12" y="1757789"/>
            <a:ext cx="3958897" cy="2642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AB672-D644-8A68-7173-3F85CF820E76}"/>
              </a:ext>
            </a:extLst>
          </p:cNvPr>
          <p:cNvSpPr txBox="1"/>
          <p:nvPr/>
        </p:nvSpPr>
        <p:spPr>
          <a:xfrm>
            <a:off x="864312" y="4414986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Moonlighter Satellite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99589-7A21-1292-292E-EA228D35A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99" b="43982"/>
          <a:stretch/>
        </p:blipFill>
        <p:spPr>
          <a:xfrm>
            <a:off x="4912429" y="2342540"/>
            <a:ext cx="4150855" cy="54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24E45-5AEE-B3D9-6F5C-D1A14160B675}"/>
              </a:ext>
            </a:extLst>
          </p:cNvPr>
          <p:cNvSpPr txBox="1"/>
          <p:nvPr/>
        </p:nvSpPr>
        <p:spPr>
          <a:xfrm>
            <a:off x="6168561" y="2034763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Qualification Rank</a:t>
            </a:r>
          </a:p>
        </p:txBody>
      </p:sp>
    </p:spTree>
    <p:extLst>
      <p:ext uri="{BB962C8B-B14F-4D97-AF65-F5344CB8AC3E}">
        <p14:creationId xmlns:p14="http://schemas.microsoft.com/office/powerpoint/2010/main" val="346764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Satellites, how do they work?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250" y="2717775"/>
            <a:ext cx="3186608" cy="23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850" y="1042825"/>
            <a:ext cx="2720175" cy="18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25" y="2368975"/>
            <a:ext cx="2524500" cy="25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021" y="518800"/>
            <a:ext cx="4057829" cy="23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29" y="1042825"/>
            <a:ext cx="2006324" cy="16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0400" y="4071575"/>
            <a:ext cx="939450" cy="9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3337" y="2856276"/>
            <a:ext cx="2763912" cy="225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41850" y="1954675"/>
            <a:ext cx="1062950" cy="1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Satellites?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Communications Relay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Listen to interesting signals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699" y="228073"/>
            <a:ext cx="3303925" cy="24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00" y="2306300"/>
            <a:ext cx="3601326" cy="27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085725" y="4795375"/>
            <a:ext cx="220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https://hamvillage.org/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443" y="2306300"/>
            <a:ext cx="3723957" cy="27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0" y="4440475"/>
            <a:ext cx="48813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Mark Mercer, CC BY-SA 3.0, via Wikimedia Commons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3" cy="336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625" y="3270125"/>
            <a:ext cx="1873375" cy="18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589125" y="4882200"/>
            <a:ext cx="1681500" cy="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https://earthobservatory.nasa.gov/features/OrbitsCatalog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Doppler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910" y="4042150"/>
            <a:ext cx="3138175" cy="6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2520925"/>
            <a:ext cx="476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11700" y="1250950"/>
            <a:ext cx="8520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Frequency of observed wave depends on the relative speed of the observer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Doppler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727" y="1099562"/>
            <a:ext cx="4487576" cy="29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4888"/>
            <a:ext cx="3651476" cy="27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60" y="4043950"/>
            <a:ext cx="3138175" cy="6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1259</Words>
  <Application>Microsoft Office PowerPoint</Application>
  <PresentationFormat>On-screen Show (16:9)</PresentationFormat>
  <Paragraphs>315</Paragraphs>
  <Slides>35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Arial</vt:lpstr>
      <vt:lpstr>Simple Dark</vt:lpstr>
      <vt:lpstr>Satellite Hacks</vt:lpstr>
      <vt:lpstr>The Plan</vt:lpstr>
      <vt:lpstr>PowerPoint Presentation</vt:lpstr>
      <vt:lpstr>PowerPoint Presentation</vt:lpstr>
      <vt:lpstr>Satellites, how do they work?</vt:lpstr>
      <vt:lpstr>What can you do with Satellites?</vt:lpstr>
      <vt:lpstr>PowerPoint Presentation</vt:lpstr>
      <vt:lpstr>Doppler</vt:lpstr>
      <vt:lpstr>Doppler</vt:lpstr>
      <vt:lpstr>printf(“Hello world.”)</vt:lpstr>
      <vt:lpstr>printf(“Hello world.”)</vt:lpstr>
      <vt:lpstr>printf(“Hello world.”)</vt:lpstr>
      <vt:lpstr>printf(“Hello world.”)</vt:lpstr>
      <vt:lpstr>printf(“Hello world.”)</vt:lpstr>
      <vt:lpstr>Ham Radio Satellites</vt:lpstr>
      <vt:lpstr>Ham Radio Satellites</vt:lpstr>
      <vt:lpstr>Ham Radio Satellites</vt:lpstr>
      <vt:lpstr>Ham Radio Satellites</vt:lpstr>
      <vt:lpstr>Ham Radio Satellites</vt:lpstr>
      <vt:lpstr>Ham Radio Satellites</vt:lpstr>
      <vt:lpstr>PowerPoint Presentation</vt:lpstr>
      <vt:lpstr>Ham Radio Satellites</vt:lpstr>
      <vt:lpstr>Receive Only</vt:lpstr>
      <vt:lpstr>Receive Only</vt:lpstr>
      <vt:lpstr>GSaaS</vt:lpstr>
      <vt:lpstr>GSaaS</vt:lpstr>
      <vt:lpstr>GNU Radio projects </vt:lpstr>
      <vt:lpstr>Military Satellites</vt:lpstr>
      <vt:lpstr>SpaceX Telemetry</vt:lpstr>
      <vt:lpstr>HAKUTO-R</vt:lpstr>
      <vt:lpstr>Russian Military Satellites</vt:lpstr>
      <vt:lpstr>Russian Military Satellites</vt:lpstr>
      <vt:lpstr>Russian Military Satellites</vt:lpstr>
      <vt:lpstr>Russian Military Satellites</vt:lpstr>
      <vt:lpstr>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Reid Crowe</cp:lastModifiedBy>
  <cp:revision>9</cp:revision>
  <cp:lastPrinted>2023-09-10T23:38:57Z</cp:lastPrinted>
  <dcterms:modified xsi:type="dcterms:W3CDTF">2023-09-12T18:37:39Z</dcterms:modified>
</cp:coreProperties>
</file>